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E1682B-0204-4EFF-9178-59F18A97B4B1}" v="391" dt="2026-05-11T13:39:16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01D2D7-D9EA-CC0E-338B-95DCDBBE7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1D8C2FA-B108-FA3B-E39E-0120D735F6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CD95AA-4CE4-C8C5-965D-69550E40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354CA8-D979-D2C4-74C1-5EC4E6D3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A6E3D8-A6C1-E094-DF65-DE58CA4B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140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E5C654-B510-2EA7-CAA6-D7982EF63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AB9613-04C9-7E08-4363-EE469A087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BD33CD-5FDC-8DDF-D784-E2E8A90E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F5BF85-01D7-1823-0423-3229B6CD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045340-C744-7CC8-95D1-B1F1368CE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70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B66364C-492F-BE2B-D5BC-1A6D08BF0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707D25-10D5-BD70-6407-6BACB444F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10FBC9-4D0E-8603-31C8-5EFFC66F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BB680E-4C88-6CCA-FF3A-68671083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E33021-0DED-F6AC-7449-B8F148756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697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4E51E-3065-0DF9-109C-B918B257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05128E-AC23-D6A8-FE06-A6FE30105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665A16-2CA1-E3A0-E712-4AFABE681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A429C9-6518-44E6-6284-7310D061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E1C465-96D5-CCEC-FC29-CD2073FE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09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8C620-E51F-B689-F6A1-E2E3392B6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5F1EA6-67C3-566B-B446-199EBFD77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BE8A65-CB64-7D39-59A1-3CF42CB88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1B2DE9-3FC0-A3ED-BA58-92CEA31BA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2D35AA-66E0-3211-BB93-5835E20F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739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B4579A-24F1-BBF3-3BB9-E4076900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E0170A-1C2D-DC9B-D248-12C5596BD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337D2A-8643-F5C6-1739-6D206B84F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E834FC-96CF-820C-8F36-2CCC9356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2B0370-EF12-E725-B682-65241EF81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CE6933-5276-C141-ADB8-153A9BD3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31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CDE8F-C5BF-BAA7-4D18-C8D89957A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C4AB88-F729-42C0-883B-522C7B3AE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D7AB1D4-01A5-43C0-E76D-8FC0A4AD2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4555B22-24D0-EEC8-02E8-A0B626505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BAF2953-807E-DC4A-60C9-4CB23EFEB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7EA5CD1-CC0A-9CB1-7293-1B457A06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19F746D-C12B-40BD-1031-61B9BF47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8162962-F144-F795-C27C-CDB7F6935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573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527C7-EFDE-5002-3363-37F13C11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99E9D1-3952-E43E-9D36-CD692817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2973270-6AA8-48D6-6FEE-5A7C7424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3529104-5621-EBA8-9881-F6D7D4AF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041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C7A628F-E98F-B7C9-B2B3-D6BAFB70B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A27E765-5265-FD05-25B2-A7778677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2A90DEE-C94B-B566-5A84-305E655F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38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D82C32-ABAA-68A8-31CD-B872CD586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3E3B48-529C-5510-CBAA-EB3469F9B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8CC4566-DEBA-0C8B-222E-C5AE4AFB2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795002-1E66-C036-4343-835405F2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19A6BD-BCFE-C17A-1793-BE71B7384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C1B24E-6988-359B-1134-AEDDD3C3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412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1964C-8148-D06E-00EB-4FC38DDED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F018E68-C47D-B684-755E-E961E40DA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E17E3A9-9611-B481-F7A0-6B8FAAF2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5E289F-448A-36CA-0E92-68D49EC6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D043AED-BB7E-7314-D19B-2F4035A6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1427AD8-80D5-A182-4792-BB59C7AD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796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3212FFF-4FB7-92B0-92F7-606E880A6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4A21166-1F26-87E1-C9FF-6C508E820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1DCDAD-8532-AD9F-D7BA-4860926A23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03195-0E56-47CE-8425-C92A26FEE102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3D81F7-E55B-DEE2-7F0E-2257F1EC7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336FB7-D380-AB56-6B6A-D58213666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EE2CD-3986-4A4C-9D28-B166BE7691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728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CE17A-B1AE-642B-4C95-508CE376A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Grammatiske tider i det engelske sprog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F4B8F6E-5BE4-180E-525C-3F51D1DE72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Gennemgang og sammenligning af f.eks. nutid, datid, før nutid og </a:t>
            </a:r>
            <a:r>
              <a:rPr lang="da-DK" dirty="0" err="1"/>
              <a:t>kontinuær</a:t>
            </a:r>
            <a:r>
              <a:rPr lang="da-DK" dirty="0"/>
              <a:t> nutid</a:t>
            </a:r>
          </a:p>
        </p:txBody>
      </p:sp>
    </p:spTree>
    <p:extLst>
      <p:ext uri="{BB962C8B-B14F-4D97-AF65-F5344CB8AC3E}">
        <p14:creationId xmlns:p14="http://schemas.microsoft.com/office/powerpoint/2010/main" val="1790285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10F40-B65A-7FFF-6E17-1C9686D9B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6000" dirty="0"/>
              <a:t>Overblik over tider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EF07DA-EC70-A279-27FE-F2BBF23F5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/>
              <a:t>Simple tider</a:t>
            </a:r>
          </a:p>
          <a:p>
            <a:pPr lvl="1"/>
            <a:r>
              <a:rPr lang="da-DK" dirty="0"/>
              <a:t>Nutid. I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/>
              <a:t> 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går</a:t>
            </a:r>
            <a:r>
              <a:rPr lang="da-DK" dirty="0"/>
              <a:t> langt</a:t>
            </a:r>
          </a:p>
          <a:p>
            <a:pPr lvl="1"/>
            <a:r>
              <a:rPr lang="da-DK" dirty="0"/>
              <a:t>Datid. </a:t>
            </a:r>
            <a:r>
              <a:rPr lang="da-DK" dirty="0" err="1"/>
              <a:t>Yesterday</a:t>
            </a:r>
            <a:r>
              <a:rPr lang="da-DK" dirty="0"/>
              <a:t> I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I går </a:t>
            </a:r>
            <a:r>
              <a:rPr lang="da-DK" dirty="0">
                <a:solidFill>
                  <a:srgbClr val="FF0000"/>
                </a:solidFill>
              </a:rPr>
              <a:t>gik</a:t>
            </a:r>
            <a:r>
              <a:rPr lang="da-DK" dirty="0"/>
              <a:t> jeg langt</a:t>
            </a:r>
          </a:p>
          <a:p>
            <a:pPr lvl="1"/>
            <a:r>
              <a:rPr lang="da-DK" dirty="0"/>
              <a:t>Fremtid. Tomorrow I </a:t>
            </a:r>
            <a:r>
              <a:rPr lang="da-DK" dirty="0" err="1">
                <a:solidFill>
                  <a:srgbClr val="FF0000"/>
                </a:solidFill>
              </a:rPr>
              <a:t>will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I morgen </a:t>
            </a:r>
            <a:r>
              <a:rPr lang="da-DK" dirty="0">
                <a:solidFill>
                  <a:srgbClr val="FF0000"/>
                </a:solidFill>
              </a:rPr>
              <a:t>vil jeg</a:t>
            </a:r>
            <a:r>
              <a:rPr lang="da-DK" dirty="0"/>
              <a:t> gå langt</a:t>
            </a:r>
          </a:p>
          <a:p>
            <a:r>
              <a:rPr lang="da-DK" dirty="0"/>
              <a:t>Sammensatte tider</a:t>
            </a:r>
          </a:p>
          <a:p>
            <a:pPr lvl="1"/>
            <a:r>
              <a:rPr lang="da-DK" dirty="0"/>
              <a:t>Før nutid. I </a:t>
            </a:r>
            <a:r>
              <a:rPr lang="da-DK" dirty="0">
                <a:solidFill>
                  <a:srgbClr val="FF0000"/>
                </a:solidFill>
              </a:rPr>
              <a:t>have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har gået</a:t>
            </a:r>
            <a:r>
              <a:rPr lang="da-DK" dirty="0"/>
              <a:t> langt</a:t>
            </a:r>
          </a:p>
          <a:p>
            <a:pPr lvl="1"/>
            <a:r>
              <a:rPr lang="da-DK" dirty="0"/>
              <a:t>Før datid. I </a:t>
            </a:r>
            <a:r>
              <a:rPr lang="da-DK" dirty="0">
                <a:solidFill>
                  <a:srgbClr val="FF0000"/>
                </a:solidFill>
              </a:rPr>
              <a:t>had </a:t>
            </a:r>
            <a:r>
              <a:rPr lang="da-DK" dirty="0" err="1">
                <a:solidFill>
                  <a:srgbClr val="FF0000"/>
                </a:solidFill>
              </a:rPr>
              <a:t>walked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havde gået </a:t>
            </a:r>
            <a:r>
              <a:rPr lang="da-DK" dirty="0"/>
              <a:t>langt</a:t>
            </a:r>
          </a:p>
          <a:p>
            <a:r>
              <a:rPr lang="da-DK" dirty="0" err="1"/>
              <a:t>Kontinuær</a:t>
            </a:r>
            <a:r>
              <a:rPr lang="da-DK" dirty="0"/>
              <a:t> tid (-</a:t>
            </a:r>
            <a:r>
              <a:rPr lang="da-DK" dirty="0" err="1"/>
              <a:t>ing</a:t>
            </a:r>
            <a:r>
              <a:rPr lang="da-DK" dirty="0"/>
              <a:t> form)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nutid. I </a:t>
            </a:r>
            <a:r>
              <a:rPr lang="da-DK" dirty="0">
                <a:solidFill>
                  <a:srgbClr val="FF0000"/>
                </a:solidFill>
              </a:rPr>
              <a:t>am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går</a:t>
            </a:r>
            <a:r>
              <a:rPr lang="da-DK" dirty="0"/>
              <a:t> langt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datid. I </a:t>
            </a:r>
            <a:r>
              <a:rPr lang="da-DK" dirty="0" err="1">
                <a:solidFill>
                  <a:srgbClr val="FF0000"/>
                </a:solidFill>
              </a:rPr>
              <a:t>was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gik </a:t>
            </a:r>
            <a:r>
              <a:rPr lang="da-DK" dirty="0"/>
              <a:t>langt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fremtid. I </a:t>
            </a:r>
            <a:r>
              <a:rPr lang="da-DK" dirty="0" err="1">
                <a:solidFill>
                  <a:srgbClr val="FF0000"/>
                </a:solidFill>
              </a:rPr>
              <a:t>will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be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/>
              <a:t> 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vil gå</a:t>
            </a:r>
            <a:r>
              <a:rPr lang="da-DK" dirty="0"/>
              <a:t> langt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før nutid. I </a:t>
            </a:r>
            <a:r>
              <a:rPr lang="da-DK" dirty="0">
                <a:solidFill>
                  <a:srgbClr val="FF0000"/>
                </a:solidFill>
              </a:rPr>
              <a:t>have </a:t>
            </a:r>
            <a:r>
              <a:rPr lang="da-DK" dirty="0" err="1">
                <a:solidFill>
                  <a:srgbClr val="FF0000"/>
                </a:solidFill>
              </a:rPr>
              <a:t>been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/>
              <a:t> 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har gået </a:t>
            </a:r>
            <a:r>
              <a:rPr lang="da-DK" dirty="0"/>
              <a:t>langt</a:t>
            </a:r>
          </a:p>
          <a:p>
            <a:pPr lvl="1"/>
            <a:r>
              <a:rPr lang="da-DK" dirty="0" err="1"/>
              <a:t>Kontinuær</a:t>
            </a:r>
            <a:r>
              <a:rPr lang="da-DK" dirty="0"/>
              <a:t> før datid. I </a:t>
            </a:r>
            <a:r>
              <a:rPr lang="da-DK" dirty="0">
                <a:solidFill>
                  <a:srgbClr val="FF0000"/>
                </a:solidFill>
              </a:rPr>
              <a:t>had </a:t>
            </a:r>
            <a:r>
              <a:rPr lang="da-DK" dirty="0" err="1">
                <a:solidFill>
                  <a:srgbClr val="FF0000"/>
                </a:solidFill>
              </a:rPr>
              <a:t>been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 err="1">
                <a:solidFill>
                  <a:srgbClr val="FF0000"/>
                </a:solidFill>
              </a:rPr>
              <a:t>walking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havde gået </a:t>
            </a:r>
            <a:r>
              <a:rPr lang="da-DK" dirty="0"/>
              <a:t>langt</a:t>
            </a:r>
          </a:p>
          <a:p>
            <a:r>
              <a:rPr lang="da-DK" dirty="0"/>
              <a:t>Nær fremtid (</a:t>
            </a:r>
            <a:r>
              <a:rPr lang="da-DK" dirty="0" err="1"/>
              <a:t>going</a:t>
            </a:r>
            <a:r>
              <a:rPr lang="da-DK" dirty="0"/>
              <a:t>-to form)</a:t>
            </a:r>
          </a:p>
          <a:p>
            <a:pPr lvl="1"/>
            <a:r>
              <a:rPr lang="da-DK" dirty="0"/>
              <a:t>Nær fremtid. I </a:t>
            </a:r>
            <a:r>
              <a:rPr lang="da-DK" dirty="0">
                <a:solidFill>
                  <a:srgbClr val="FF0000"/>
                </a:solidFill>
              </a:rPr>
              <a:t>am </a:t>
            </a:r>
            <a:r>
              <a:rPr lang="da-DK" dirty="0" err="1">
                <a:solidFill>
                  <a:srgbClr val="FF0000"/>
                </a:solidFill>
              </a:rPr>
              <a:t>going</a:t>
            </a:r>
            <a:r>
              <a:rPr lang="da-DK" dirty="0">
                <a:solidFill>
                  <a:srgbClr val="FF0000"/>
                </a:solidFill>
              </a:rPr>
              <a:t> to </a:t>
            </a:r>
            <a:r>
              <a:rPr lang="da-DK" dirty="0" err="1">
                <a:solidFill>
                  <a:srgbClr val="FF0000"/>
                </a:solidFill>
              </a:rPr>
              <a:t>walk</a:t>
            </a:r>
            <a:r>
              <a:rPr lang="da-DK" dirty="0"/>
              <a:t> a long </a:t>
            </a:r>
            <a:r>
              <a:rPr lang="da-DK" dirty="0" err="1"/>
              <a:t>way</a:t>
            </a:r>
            <a:r>
              <a:rPr lang="da-DK" dirty="0"/>
              <a:t> = Jeg </a:t>
            </a:r>
            <a:r>
              <a:rPr lang="da-DK" dirty="0">
                <a:solidFill>
                  <a:srgbClr val="FF0000"/>
                </a:solidFill>
              </a:rPr>
              <a:t>vil</a:t>
            </a:r>
            <a:r>
              <a:rPr lang="da-DK" dirty="0"/>
              <a:t> (snart) </a:t>
            </a:r>
            <a:r>
              <a:rPr lang="da-DK" dirty="0">
                <a:solidFill>
                  <a:srgbClr val="FF0000"/>
                </a:solidFill>
              </a:rPr>
              <a:t>gå </a:t>
            </a:r>
            <a:r>
              <a:rPr lang="da-DK" dirty="0"/>
              <a:t>langt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054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21A03B6-AB0E-B8AA-602D-81B6DFFCB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05022"/>
              </p:ext>
            </p:extLst>
          </p:nvPr>
        </p:nvGraphicFramePr>
        <p:xfrm>
          <a:off x="363139" y="1871248"/>
          <a:ext cx="10137711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0229">
                  <a:extLst>
                    <a:ext uri="{9D8B030D-6E8A-4147-A177-3AD203B41FA5}">
                      <a16:colId xmlns:a16="http://schemas.microsoft.com/office/drawing/2014/main" val="4254895126"/>
                    </a:ext>
                  </a:extLst>
                </a:gridCol>
                <a:gridCol w="3431458">
                  <a:extLst>
                    <a:ext uri="{9D8B030D-6E8A-4147-A177-3AD203B41FA5}">
                      <a16:colId xmlns:a16="http://schemas.microsoft.com/office/drawing/2014/main" val="2629696510"/>
                    </a:ext>
                  </a:extLst>
                </a:gridCol>
                <a:gridCol w="4336024">
                  <a:extLst>
                    <a:ext uri="{9D8B030D-6E8A-4147-A177-3AD203B41FA5}">
                      <a16:colId xmlns:a16="http://schemas.microsoft.com/office/drawing/2014/main" val="2263698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b="1" dirty="0"/>
                        <a:t>Grundform (infinitiv)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="1" dirty="0">
                          <a:solidFill>
                            <a:srgbClr val="FF0000"/>
                          </a:solidFill>
                        </a:rPr>
                        <a:t>To </a:t>
                      </a:r>
                      <a:r>
                        <a:rPr lang="da-DK" b="1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endParaRPr lang="da-DK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Fremtid                       Nutid                     Fortid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27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11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79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1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/>
                        <a:t> 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20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968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am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989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975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299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76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err="1"/>
                        <a:t>Kontinuær</a:t>
                      </a:r>
                      <a:r>
                        <a:rPr lang="da-DK" dirty="0"/>
                        <a:t> 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r>
                        <a:rPr lang="da-DK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64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Nær 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I 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am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da-DK" dirty="0" err="1">
                          <a:solidFill>
                            <a:srgbClr val="FF0000"/>
                          </a:solidFill>
                        </a:rPr>
                        <a:t>walk</a:t>
                      </a:r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a-DK" dirty="0"/>
                        <a:t>a long </a:t>
                      </a:r>
                      <a:r>
                        <a:rPr lang="da-DK" dirty="0" err="1"/>
                        <a:t>way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609956"/>
                  </a:ext>
                </a:extLst>
              </a:tr>
            </a:tbl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B293CDAE-29C5-D8F0-2294-2BF4A9A7D24D}"/>
              </a:ext>
            </a:extLst>
          </p:cNvPr>
          <p:cNvSpPr txBox="1"/>
          <p:nvPr/>
        </p:nvSpPr>
        <p:spPr>
          <a:xfrm>
            <a:off x="658760" y="471948"/>
            <a:ext cx="9842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dirty="0"/>
              <a:t>Overblik over tider på engelsk</a:t>
            </a:r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9AEB40F9-18DF-F91E-A0C8-4245E446F521}"/>
              </a:ext>
            </a:extLst>
          </p:cNvPr>
          <p:cNvGrpSpPr/>
          <p:nvPr/>
        </p:nvGrpSpPr>
        <p:grpSpPr>
          <a:xfrm>
            <a:off x="8234516" y="2360169"/>
            <a:ext cx="290052" cy="250101"/>
            <a:chOff x="5973096" y="1942493"/>
            <a:chExt cx="290052" cy="250101"/>
          </a:xfrm>
        </p:grpSpPr>
        <p:cxnSp>
          <p:nvCxnSpPr>
            <p:cNvPr id="16" name="Lige forbindelse 15">
              <a:extLst>
                <a:ext uri="{FF2B5EF4-FFF2-40B4-BE49-F238E27FC236}">
                  <a16:creationId xmlns:a16="http://schemas.microsoft.com/office/drawing/2014/main" id="{65C797F8-18ED-DF9B-01D3-B04D1AA8B5FD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Lige forbindelse 16">
              <a:extLst>
                <a:ext uri="{FF2B5EF4-FFF2-40B4-BE49-F238E27FC236}">
                  <a16:creationId xmlns:a16="http://schemas.microsoft.com/office/drawing/2014/main" id="{D700647D-D371-3D60-1868-2627284085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EBF267E8-8C54-C470-B04C-37096A044B52}"/>
              </a:ext>
            </a:extLst>
          </p:cNvPr>
          <p:cNvGrpSpPr/>
          <p:nvPr/>
        </p:nvGrpSpPr>
        <p:grpSpPr>
          <a:xfrm>
            <a:off x="9682066" y="2667036"/>
            <a:ext cx="290052" cy="250101"/>
            <a:chOff x="5973096" y="1942493"/>
            <a:chExt cx="290052" cy="250101"/>
          </a:xfrm>
        </p:grpSpPr>
        <p:cxnSp>
          <p:nvCxnSpPr>
            <p:cNvPr id="23" name="Lige forbindelse 22">
              <a:extLst>
                <a:ext uri="{FF2B5EF4-FFF2-40B4-BE49-F238E27FC236}">
                  <a16:creationId xmlns:a16="http://schemas.microsoft.com/office/drawing/2014/main" id="{5DB01E29-1370-33E4-1893-DEB49CCDC0AD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Lige forbindelse 23">
              <a:extLst>
                <a:ext uri="{FF2B5EF4-FFF2-40B4-BE49-F238E27FC236}">
                  <a16:creationId xmlns:a16="http://schemas.microsoft.com/office/drawing/2014/main" id="{58B4369E-DF24-5A60-0D6F-29DF304F4F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D74275C1-2329-06CF-8641-3FD3FFDB5533}"/>
              </a:ext>
            </a:extLst>
          </p:cNvPr>
          <p:cNvGrpSpPr/>
          <p:nvPr/>
        </p:nvGrpSpPr>
        <p:grpSpPr>
          <a:xfrm>
            <a:off x="6517064" y="3051457"/>
            <a:ext cx="290052" cy="250101"/>
            <a:chOff x="5973096" y="1942493"/>
            <a:chExt cx="290052" cy="250101"/>
          </a:xfrm>
        </p:grpSpPr>
        <p:cxnSp>
          <p:nvCxnSpPr>
            <p:cNvPr id="27" name="Lige forbindelse 26">
              <a:extLst>
                <a:ext uri="{FF2B5EF4-FFF2-40B4-BE49-F238E27FC236}">
                  <a16:creationId xmlns:a16="http://schemas.microsoft.com/office/drawing/2014/main" id="{570C0604-C544-3515-811A-F127EAA006CB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Lige forbindelse 27">
              <a:extLst>
                <a:ext uri="{FF2B5EF4-FFF2-40B4-BE49-F238E27FC236}">
                  <a16:creationId xmlns:a16="http://schemas.microsoft.com/office/drawing/2014/main" id="{3DAEFFEB-CD67-9FB6-64AD-7D689165E8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CA467F02-3493-95E2-793D-EAD2A3C0A4D5}"/>
              </a:ext>
            </a:extLst>
          </p:cNvPr>
          <p:cNvGrpSpPr/>
          <p:nvPr/>
        </p:nvGrpSpPr>
        <p:grpSpPr>
          <a:xfrm>
            <a:off x="8244102" y="3465571"/>
            <a:ext cx="290052" cy="250101"/>
            <a:chOff x="5973096" y="1942493"/>
            <a:chExt cx="290052" cy="250101"/>
          </a:xfrm>
        </p:grpSpPr>
        <p:cxnSp>
          <p:nvCxnSpPr>
            <p:cNvPr id="31" name="Lige forbindelse 30">
              <a:extLst>
                <a:ext uri="{FF2B5EF4-FFF2-40B4-BE49-F238E27FC236}">
                  <a16:creationId xmlns:a16="http://schemas.microsoft.com/office/drawing/2014/main" id="{21A16EE0-E6B1-35F6-F6DD-9F8177D63901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Lige forbindelse 31">
              <a:extLst>
                <a:ext uri="{FF2B5EF4-FFF2-40B4-BE49-F238E27FC236}">
                  <a16:creationId xmlns:a16="http://schemas.microsoft.com/office/drawing/2014/main" id="{6555F179-D16E-3DCB-C396-7C7553A0BA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pe 35">
            <a:extLst>
              <a:ext uri="{FF2B5EF4-FFF2-40B4-BE49-F238E27FC236}">
                <a16:creationId xmlns:a16="http://schemas.microsoft.com/office/drawing/2014/main" id="{48F44D7C-82E1-3852-252B-8F9096AA2CF6}"/>
              </a:ext>
            </a:extLst>
          </p:cNvPr>
          <p:cNvGrpSpPr/>
          <p:nvPr/>
        </p:nvGrpSpPr>
        <p:grpSpPr>
          <a:xfrm>
            <a:off x="9691404" y="3815813"/>
            <a:ext cx="290052" cy="250101"/>
            <a:chOff x="5973096" y="1942493"/>
            <a:chExt cx="290052" cy="250101"/>
          </a:xfrm>
        </p:grpSpPr>
        <p:cxnSp>
          <p:nvCxnSpPr>
            <p:cNvPr id="37" name="Lige forbindelse 36">
              <a:extLst>
                <a:ext uri="{FF2B5EF4-FFF2-40B4-BE49-F238E27FC236}">
                  <a16:creationId xmlns:a16="http://schemas.microsoft.com/office/drawing/2014/main" id="{8ABEAFF9-1F0E-4995-7315-2AD631BBBB17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Lige forbindelse 37">
              <a:extLst>
                <a:ext uri="{FF2B5EF4-FFF2-40B4-BE49-F238E27FC236}">
                  <a16:creationId xmlns:a16="http://schemas.microsoft.com/office/drawing/2014/main" id="{9ADCD07E-1FE3-E50E-E0DF-E7ED06D733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Lige pilforbindelse 42">
            <a:extLst>
              <a:ext uri="{FF2B5EF4-FFF2-40B4-BE49-F238E27FC236}">
                <a16:creationId xmlns:a16="http://schemas.microsoft.com/office/drawing/2014/main" id="{591CCAA0-F40E-BF46-7C51-ACDC5A63DC5F}"/>
              </a:ext>
            </a:extLst>
          </p:cNvPr>
          <p:cNvCxnSpPr>
            <a:cxnSpLocks/>
          </p:cNvCxnSpPr>
          <p:nvPr/>
        </p:nvCxnSpPr>
        <p:spPr>
          <a:xfrm flipH="1">
            <a:off x="8526902" y="3590622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Lige pilforbindelse 43">
            <a:extLst>
              <a:ext uri="{FF2B5EF4-FFF2-40B4-BE49-F238E27FC236}">
                <a16:creationId xmlns:a16="http://schemas.microsoft.com/office/drawing/2014/main" id="{9985613A-498A-B173-3D63-885197FBCE87}"/>
              </a:ext>
            </a:extLst>
          </p:cNvPr>
          <p:cNvCxnSpPr/>
          <p:nvPr/>
        </p:nvCxnSpPr>
        <p:spPr>
          <a:xfrm flipH="1">
            <a:off x="9952454" y="3958354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Lige forbindelse 45">
            <a:extLst>
              <a:ext uri="{FF2B5EF4-FFF2-40B4-BE49-F238E27FC236}">
                <a16:creationId xmlns:a16="http://schemas.microsoft.com/office/drawing/2014/main" id="{5586892B-3A86-56A2-1E69-0B94903FAE52}"/>
              </a:ext>
            </a:extLst>
          </p:cNvPr>
          <p:cNvCxnSpPr/>
          <p:nvPr/>
        </p:nvCxnSpPr>
        <p:spPr>
          <a:xfrm flipH="1">
            <a:off x="8094776" y="4292173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Lige forbindelse 47">
            <a:extLst>
              <a:ext uri="{FF2B5EF4-FFF2-40B4-BE49-F238E27FC236}">
                <a16:creationId xmlns:a16="http://schemas.microsoft.com/office/drawing/2014/main" id="{57418C66-2E51-7BD2-6447-B045414D55E7}"/>
              </a:ext>
            </a:extLst>
          </p:cNvPr>
          <p:cNvCxnSpPr>
            <a:cxnSpLocks/>
          </p:cNvCxnSpPr>
          <p:nvPr/>
        </p:nvCxnSpPr>
        <p:spPr>
          <a:xfrm>
            <a:off x="8379542" y="2322011"/>
            <a:ext cx="0" cy="3999317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F502EB94-CE9A-E41A-A7B3-E08D72F8C109}"/>
              </a:ext>
            </a:extLst>
          </p:cNvPr>
          <p:cNvCxnSpPr/>
          <p:nvPr/>
        </p:nvCxnSpPr>
        <p:spPr>
          <a:xfrm flipH="1">
            <a:off x="9631924" y="4660735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ED79CB4D-A544-4F24-D6C5-0D19F575A810}"/>
              </a:ext>
            </a:extLst>
          </p:cNvPr>
          <p:cNvCxnSpPr/>
          <p:nvPr/>
        </p:nvCxnSpPr>
        <p:spPr>
          <a:xfrm flipH="1">
            <a:off x="6385558" y="5039283"/>
            <a:ext cx="5695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43D56ACE-7664-CF7B-AC29-BBF434EB5C89}"/>
              </a:ext>
            </a:extLst>
          </p:cNvPr>
          <p:cNvGrpSpPr/>
          <p:nvPr/>
        </p:nvGrpSpPr>
        <p:grpSpPr>
          <a:xfrm>
            <a:off x="8229352" y="5269795"/>
            <a:ext cx="290052" cy="250101"/>
            <a:chOff x="5973096" y="1942493"/>
            <a:chExt cx="290052" cy="250101"/>
          </a:xfrm>
        </p:grpSpPr>
        <p:cxnSp>
          <p:nvCxnSpPr>
            <p:cNvPr id="15" name="Lige forbindelse 14">
              <a:extLst>
                <a:ext uri="{FF2B5EF4-FFF2-40B4-BE49-F238E27FC236}">
                  <a16:creationId xmlns:a16="http://schemas.microsoft.com/office/drawing/2014/main" id="{5A157405-9F72-C2A5-DC3A-10CC638351EE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Lige forbindelse 17">
              <a:extLst>
                <a:ext uri="{FF2B5EF4-FFF2-40B4-BE49-F238E27FC236}">
                  <a16:creationId xmlns:a16="http://schemas.microsoft.com/office/drawing/2014/main" id="{D0BB0E49-0D1D-E6B4-C530-32D6C1F6CE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290E7AAD-C569-01C6-F192-536E7366D2BC}"/>
              </a:ext>
            </a:extLst>
          </p:cNvPr>
          <p:cNvCxnSpPr>
            <a:cxnSpLocks/>
          </p:cNvCxnSpPr>
          <p:nvPr/>
        </p:nvCxnSpPr>
        <p:spPr>
          <a:xfrm flipH="1">
            <a:off x="8512152" y="5394846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Gruppe 32">
            <a:extLst>
              <a:ext uri="{FF2B5EF4-FFF2-40B4-BE49-F238E27FC236}">
                <a16:creationId xmlns:a16="http://schemas.microsoft.com/office/drawing/2014/main" id="{58CD6557-5431-9005-DFC8-D6C99C78DD9A}"/>
              </a:ext>
            </a:extLst>
          </p:cNvPr>
          <p:cNvGrpSpPr/>
          <p:nvPr/>
        </p:nvGrpSpPr>
        <p:grpSpPr>
          <a:xfrm>
            <a:off x="9664862" y="5643420"/>
            <a:ext cx="290052" cy="250101"/>
            <a:chOff x="5973096" y="1942493"/>
            <a:chExt cx="290052" cy="250101"/>
          </a:xfrm>
        </p:grpSpPr>
        <p:cxnSp>
          <p:nvCxnSpPr>
            <p:cNvPr id="34" name="Lige forbindelse 33">
              <a:extLst>
                <a:ext uri="{FF2B5EF4-FFF2-40B4-BE49-F238E27FC236}">
                  <a16:creationId xmlns:a16="http://schemas.microsoft.com/office/drawing/2014/main" id="{C9E7E557-2947-1F87-972D-BAC100EE2861}"/>
                </a:ext>
              </a:extLst>
            </p:cNvPr>
            <p:cNvCxnSpPr/>
            <p:nvPr/>
          </p:nvCxnSpPr>
          <p:spPr>
            <a:xfrm>
              <a:off x="6007510" y="1942493"/>
              <a:ext cx="235974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Lige forbindelse 34">
              <a:extLst>
                <a:ext uri="{FF2B5EF4-FFF2-40B4-BE49-F238E27FC236}">
                  <a16:creationId xmlns:a16="http://schemas.microsoft.com/office/drawing/2014/main" id="{A4E31848-D86C-E529-1EA8-6521D1DC10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3096" y="1942493"/>
              <a:ext cx="290052" cy="2501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Lige pilforbindelse 38">
            <a:extLst>
              <a:ext uri="{FF2B5EF4-FFF2-40B4-BE49-F238E27FC236}">
                <a16:creationId xmlns:a16="http://schemas.microsoft.com/office/drawing/2014/main" id="{84CFFE34-94EC-5B69-35F5-929803580AD4}"/>
              </a:ext>
            </a:extLst>
          </p:cNvPr>
          <p:cNvCxnSpPr>
            <a:cxnSpLocks/>
          </p:cNvCxnSpPr>
          <p:nvPr/>
        </p:nvCxnSpPr>
        <p:spPr>
          <a:xfrm flipH="1">
            <a:off x="9947662" y="5768471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Lige pilforbindelse 41">
            <a:extLst>
              <a:ext uri="{FF2B5EF4-FFF2-40B4-BE49-F238E27FC236}">
                <a16:creationId xmlns:a16="http://schemas.microsoft.com/office/drawing/2014/main" id="{7B782691-EE21-918C-C5AE-B3B46154D127}"/>
              </a:ext>
            </a:extLst>
          </p:cNvPr>
          <p:cNvCxnSpPr>
            <a:cxnSpLocks/>
          </p:cNvCxnSpPr>
          <p:nvPr/>
        </p:nvCxnSpPr>
        <p:spPr>
          <a:xfrm flipH="1">
            <a:off x="7528927" y="6132267"/>
            <a:ext cx="498004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78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306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Grammatiske tider i det engelske sprog</vt:lpstr>
      <vt:lpstr>Overblik over tider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Bo Ljungquist</dc:creator>
  <cp:lastModifiedBy>Lars Bo Ljungquist</cp:lastModifiedBy>
  <cp:revision>2</cp:revision>
  <dcterms:created xsi:type="dcterms:W3CDTF">2026-05-08T13:11:46Z</dcterms:created>
  <dcterms:modified xsi:type="dcterms:W3CDTF">2026-05-12T09:29:09Z</dcterms:modified>
</cp:coreProperties>
</file>